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65" r:id="rId2"/>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modh Narain" initials="PN" lastIdx="1" clrIdx="0">
    <p:extLst>
      <p:ext uri="{19B8F6BF-5375-455C-9EA6-DF929625EA0E}">
        <p15:presenceInfo xmlns:p15="http://schemas.microsoft.com/office/powerpoint/2012/main" userId="1ed1a2e936dfe8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E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54287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69AB9-E206-49E6-899A-5AC955F28891}"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45194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279413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440110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241285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3232450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645985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724058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126152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249092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69AB9-E206-49E6-899A-5AC955F28891}" type="datetimeFigureOut">
              <a:rPr lang="en-IN" smtClean="0"/>
              <a:t>14-10-2024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413153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69AB9-E206-49E6-899A-5AC955F28891}"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246872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69AB9-E206-49E6-899A-5AC955F28891}" type="datetimeFigureOut">
              <a:rPr lang="en-IN" smtClean="0"/>
              <a:t>14-10-2024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393199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69AB9-E206-49E6-899A-5AC955F28891}" type="datetimeFigureOut">
              <a:rPr lang="en-IN" smtClean="0"/>
              <a:t>14-10-2024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236459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69AB9-E206-49E6-899A-5AC955F28891}" type="datetimeFigureOut">
              <a:rPr lang="en-IN" smtClean="0"/>
              <a:t>14-10-2024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377151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69AB9-E206-49E6-899A-5AC955F28891}"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3456248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69AB9-E206-49E6-899A-5AC955F28891}" type="datetimeFigureOut">
              <a:rPr lang="en-IN" smtClean="0"/>
              <a:t>14-10-2024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443AB5-4691-4C0B-BC1C-B1CA9021B992}" type="slidenum">
              <a:rPr lang="en-IN" smtClean="0"/>
              <a:t>‹#›</a:t>
            </a:fld>
            <a:endParaRPr lang="en-IN"/>
          </a:p>
        </p:txBody>
      </p:sp>
    </p:spTree>
    <p:extLst>
      <p:ext uri="{BB962C8B-B14F-4D97-AF65-F5344CB8AC3E}">
        <p14:creationId xmlns:p14="http://schemas.microsoft.com/office/powerpoint/2010/main" val="397482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469AB9-E206-49E6-899A-5AC955F28891}" type="datetimeFigureOut">
              <a:rPr lang="en-IN" smtClean="0"/>
              <a:t>14-10-2024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443AB5-4691-4C0B-BC1C-B1CA9021B992}" type="slidenum">
              <a:rPr lang="en-IN" smtClean="0"/>
              <a:t>‹#›</a:t>
            </a:fld>
            <a:endParaRPr lang="en-IN"/>
          </a:p>
        </p:txBody>
      </p:sp>
    </p:spTree>
    <p:extLst>
      <p:ext uri="{BB962C8B-B14F-4D97-AF65-F5344CB8AC3E}">
        <p14:creationId xmlns:p14="http://schemas.microsoft.com/office/powerpoint/2010/main" val="427928926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3240-6288-7320-9C15-3BB77D37708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A9D401-9E53-E51C-8DD4-FF4882D06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74532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85343E-0D23-25C5-D124-4A8012E79A09}"/>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THANK YOU</a:t>
            </a:r>
          </a:p>
        </p:txBody>
      </p:sp>
      <p:sp>
        <p:nvSpPr>
          <p:cNvPr id="5" name="Title 1">
            <a:extLst>
              <a:ext uri="{FF2B5EF4-FFF2-40B4-BE49-F238E27FC236}">
                <a16:creationId xmlns:a16="http://schemas.microsoft.com/office/drawing/2014/main" id="{C5AA9712-9EDE-7182-B32D-94CFBDAB18E0}"/>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l"/>
            <a:r>
              <a:rPr lang="en-IN" sz="2500" dirty="0">
                <a:solidFill>
                  <a:srgbClr val="C8E12F"/>
                </a:solidFill>
                <a:latin typeface="Comic Sans MS" panose="030F0702030302020204" pitchFamily="66" charset="0"/>
              </a:rPr>
              <a:t>I would like to extend my sincere</a:t>
            </a:r>
          </a:p>
          <a:p>
            <a:pPr algn="l"/>
            <a:r>
              <a:rPr lang="en-IN" sz="2500" dirty="0">
                <a:solidFill>
                  <a:srgbClr val="C8E12F"/>
                </a:solidFill>
                <a:latin typeface="Comic Sans MS" panose="030F0702030302020204" pitchFamily="66" charset="0"/>
              </a:rPr>
              <a:t> thanks to my operating systems </a:t>
            </a:r>
          </a:p>
          <a:p>
            <a:pPr algn="l"/>
            <a:r>
              <a:rPr lang="en-IN" sz="2500" dirty="0">
                <a:solidFill>
                  <a:srgbClr val="C8E12F"/>
                </a:solidFill>
                <a:latin typeface="Comic Sans MS" panose="030F0702030302020204" pitchFamily="66" charset="0"/>
              </a:rPr>
              <a:t>teacher for their invaluable guidance</a:t>
            </a:r>
          </a:p>
          <a:p>
            <a:pPr algn="l"/>
            <a:r>
              <a:rPr lang="en-IN" sz="2500" dirty="0">
                <a:solidFill>
                  <a:srgbClr val="C8E12F"/>
                </a:solidFill>
                <a:latin typeface="Comic Sans MS" panose="030F0702030302020204" pitchFamily="66" charset="0"/>
              </a:rPr>
              <a:t>and support throughout this project. </a:t>
            </a:r>
          </a:p>
          <a:p>
            <a:pPr algn="l"/>
            <a:r>
              <a:rPr lang="en-IN" sz="2500" dirty="0">
                <a:solidFill>
                  <a:srgbClr val="C8E12F"/>
                </a:solidFill>
                <a:latin typeface="Comic Sans MS" panose="030F0702030302020204" pitchFamily="66" charset="0"/>
              </a:rPr>
              <a:t>Your expertise and encouragement </a:t>
            </a:r>
          </a:p>
          <a:p>
            <a:pPr algn="l"/>
            <a:r>
              <a:rPr lang="en-IN" sz="2500" dirty="0">
                <a:solidFill>
                  <a:srgbClr val="C8E12F"/>
                </a:solidFill>
                <a:latin typeface="Comic Sans MS" panose="030F0702030302020204" pitchFamily="66" charset="0"/>
              </a:rPr>
              <a:t>have  been instrumental in helping me </a:t>
            </a:r>
          </a:p>
          <a:p>
            <a:pPr algn="l"/>
            <a:r>
              <a:rPr lang="en-IN" sz="2500" dirty="0">
                <a:solidFill>
                  <a:srgbClr val="C8E12F"/>
                </a:solidFill>
                <a:latin typeface="Comic Sans MS" panose="030F0702030302020204" pitchFamily="66" charset="0"/>
              </a:rPr>
              <a:t>complete this work.</a:t>
            </a:r>
          </a:p>
          <a:p>
            <a:pPr algn="l"/>
            <a:r>
              <a:rPr lang="en-IN" sz="2500" dirty="0">
                <a:solidFill>
                  <a:srgbClr val="C8E12F"/>
                </a:solidFill>
                <a:latin typeface="Comic Sans MS" panose="030F0702030302020204" pitchFamily="66" charset="0"/>
              </a:rPr>
              <a:t>I also appreciate the opportunity to</a:t>
            </a:r>
          </a:p>
          <a:p>
            <a:pPr algn="l"/>
            <a:r>
              <a:rPr lang="en-IN" sz="2500" dirty="0">
                <a:solidFill>
                  <a:srgbClr val="C8E12F"/>
                </a:solidFill>
                <a:latin typeface="Comic Sans MS" panose="030F0702030302020204" pitchFamily="66" charset="0"/>
              </a:rPr>
              <a:t>learn and grow through this </a:t>
            </a:r>
          </a:p>
          <a:p>
            <a:pPr algn="l"/>
            <a:r>
              <a:rPr lang="en-IN" sz="2500" dirty="0">
                <a:solidFill>
                  <a:srgbClr val="C8E12F"/>
                </a:solidFill>
                <a:latin typeface="Comic Sans MS" panose="030F0702030302020204" pitchFamily="66" charset="0"/>
              </a:rPr>
              <a:t>experience.</a:t>
            </a:r>
          </a:p>
        </p:txBody>
      </p:sp>
      <p:pic>
        <p:nvPicPr>
          <p:cNvPr id="9" name="Picture 8">
            <a:extLst>
              <a:ext uri="{FF2B5EF4-FFF2-40B4-BE49-F238E27FC236}">
                <a16:creationId xmlns:a16="http://schemas.microsoft.com/office/drawing/2014/main" id="{657DD729-1ED3-B893-C792-9FAC45DEA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092" y="1709415"/>
            <a:ext cx="3874417" cy="3874417"/>
          </a:xfrm>
          <a:prstGeom prst="rect">
            <a:avLst/>
          </a:prstGeom>
        </p:spPr>
      </p:pic>
    </p:spTree>
    <p:extLst>
      <p:ext uri="{BB962C8B-B14F-4D97-AF65-F5344CB8AC3E}">
        <p14:creationId xmlns:p14="http://schemas.microsoft.com/office/powerpoint/2010/main" val="24709379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9DCD-22F2-9B4D-A375-FCEC3F8CDB78}"/>
              </a:ext>
            </a:extLst>
          </p:cNvPr>
          <p:cNvSpPr>
            <a:spLocks noGrp="1"/>
          </p:cNvSpPr>
          <p:nvPr>
            <p:ph type="ctrTitle"/>
          </p:nvPr>
        </p:nvSpPr>
        <p:spPr>
          <a:xfrm>
            <a:off x="2878736" y="111760"/>
            <a:ext cx="5373278" cy="2403364"/>
          </a:xfrm>
          <a:noFill/>
          <a:ln w="952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p>
            <a:pPr algn="ctr"/>
            <a:r>
              <a:rPr lang="en-US" sz="3000" b="1" i="1" dirty="0">
                <a:solidFill>
                  <a:srgbClr val="002060"/>
                </a:solidFill>
                <a:latin typeface="Rockwell (Body)"/>
              </a:rPr>
              <a:t>PROJECT-TITLE:</a:t>
            </a:r>
            <a:br>
              <a:rPr lang="en-US" sz="3000" b="1" i="1" dirty="0">
                <a:solidFill>
                  <a:srgbClr val="002060"/>
                </a:solidFill>
                <a:latin typeface="Rockwell (Body)"/>
              </a:rPr>
            </a:br>
            <a:r>
              <a:rPr lang="en-US" sz="3000" b="1" i="1" dirty="0">
                <a:solidFill>
                  <a:srgbClr val="002060"/>
                </a:solidFill>
                <a:latin typeface="Rockwell (Body)"/>
              </a:rPr>
              <a:t>CHALLENGES IN BULDING </a:t>
            </a:r>
            <a:br>
              <a:rPr lang="en-US" sz="3000" b="1" i="1" dirty="0">
                <a:solidFill>
                  <a:srgbClr val="002060"/>
                </a:solidFill>
                <a:latin typeface="Rockwell (Body)"/>
              </a:rPr>
            </a:br>
            <a:r>
              <a:rPr lang="en-US" sz="3000" b="1" i="1" dirty="0">
                <a:solidFill>
                  <a:srgbClr val="002060"/>
                </a:solidFill>
                <a:latin typeface="Rockwell (Body)"/>
              </a:rPr>
              <a:t>SCALABLE OPERATING SYSTEMS </a:t>
            </a:r>
            <a:br>
              <a:rPr lang="en-US" sz="3000" b="1" i="1" dirty="0">
                <a:solidFill>
                  <a:srgbClr val="002060"/>
                </a:solidFill>
                <a:latin typeface="Rockwell (Body)"/>
              </a:rPr>
            </a:br>
            <a:r>
              <a:rPr lang="en-US" sz="3000" b="1" i="1" dirty="0">
                <a:solidFill>
                  <a:srgbClr val="002060"/>
                </a:solidFill>
                <a:latin typeface="Rockwell (Body)"/>
              </a:rPr>
              <a:t>FOR SUPERCOMPUTERS </a:t>
            </a:r>
            <a:endParaRPr lang="en-IN" sz="3000" b="1" i="1" dirty="0">
              <a:solidFill>
                <a:srgbClr val="002060"/>
              </a:solidFill>
              <a:latin typeface="Rockwell (Body)"/>
            </a:endParaRPr>
          </a:p>
        </p:txBody>
      </p:sp>
      <p:sp>
        <p:nvSpPr>
          <p:cNvPr id="3" name="Subtitle 2">
            <a:extLst>
              <a:ext uri="{FF2B5EF4-FFF2-40B4-BE49-F238E27FC236}">
                <a16:creationId xmlns:a16="http://schemas.microsoft.com/office/drawing/2014/main" id="{3B25BDCB-A9D7-8B7F-6CA2-105C3D46CE6A}"/>
              </a:ext>
            </a:extLst>
          </p:cNvPr>
          <p:cNvSpPr>
            <a:spLocks noGrp="1"/>
          </p:cNvSpPr>
          <p:nvPr>
            <p:ph type="subTitle" idx="1"/>
          </p:nvPr>
        </p:nvSpPr>
        <p:spPr>
          <a:xfrm>
            <a:off x="7013542" y="2846895"/>
            <a:ext cx="4845378" cy="3747155"/>
          </a:xfrm>
          <a:ln>
            <a:solidFill>
              <a:srgbClr val="002060"/>
            </a:solidFill>
          </a:ln>
        </p:spPr>
        <p:txBody>
          <a:bodyPr>
            <a:noAutofit/>
          </a:bodyPr>
          <a:lstStyle/>
          <a:p>
            <a:pPr algn="ctr"/>
            <a:endParaRPr lang="en-US" sz="2000" b="1" i="1" dirty="0">
              <a:solidFill>
                <a:srgbClr val="002060"/>
              </a:solidFill>
              <a:latin typeface="Rockwell (Body)"/>
            </a:endParaRPr>
          </a:p>
          <a:p>
            <a:pPr algn="ctr"/>
            <a:r>
              <a:rPr lang="en-US" sz="2000" b="1" i="1" dirty="0">
                <a:solidFill>
                  <a:srgbClr val="002060"/>
                </a:solidFill>
                <a:latin typeface="Rockwell (Body)"/>
              </a:rPr>
              <a:t>A COMPREHENSIVE REVIEW </a:t>
            </a:r>
          </a:p>
          <a:p>
            <a:pPr algn="ctr"/>
            <a:r>
              <a:rPr lang="en-US" sz="2000" b="1" i="1" dirty="0">
                <a:solidFill>
                  <a:srgbClr val="002060"/>
                </a:solidFill>
                <a:latin typeface="Rockwell (Body)"/>
              </a:rPr>
              <a:t>PRESENTED BY:  PRAMODH NARAIN</a:t>
            </a:r>
          </a:p>
          <a:p>
            <a:pPr algn="ctr"/>
            <a:r>
              <a:rPr lang="en-US" sz="2000" b="1" i="1" dirty="0">
                <a:solidFill>
                  <a:srgbClr val="002060"/>
                </a:solidFill>
                <a:latin typeface="Rockwell (Body)"/>
              </a:rPr>
              <a:t>CHANNEL: PRAMODH CODE CRAFTER</a:t>
            </a:r>
          </a:p>
          <a:p>
            <a:pPr algn="ctr"/>
            <a:r>
              <a:rPr lang="en-US" sz="2000" b="1" i="1" dirty="0">
                <a:solidFill>
                  <a:srgbClr val="002060"/>
                </a:solidFill>
                <a:latin typeface="Rockwell (Body)"/>
              </a:rPr>
              <a:t>COURSE: COMPUTER SCIENCE AND ENGINEERING [DATA SCIENCE]</a:t>
            </a:r>
          </a:p>
          <a:p>
            <a:pPr algn="ctr"/>
            <a:r>
              <a:rPr lang="en-US" sz="2000" b="1" i="1" dirty="0">
                <a:solidFill>
                  <a:srgbClr val="002060"/>
                </a:solidFill>
                <a:latin typeface="Rockwell (Body)"/>
              </a:rPr>
              <a:t>BATCH: 2</a:t>
            </a:r>
            <a:r>
              <a:rPr lang="en-US" sz="2000" b="1" i="1" baseline="30000" dirty="0">
                <a:solidFill>
                  <a:srgbClr val="002060"/>
                </a:solidFill>
                <a:latin typeface="Rockwell (Body)"/>
              </a:rPr>
              <a:t>ND</a:t>
            </a:r>
            <a:r>
              <a:rPr lang="en-US" sz="2000" b="1" i="1" dirty="0">
                <a:solidFill>
                  <a:srgbClr val="002060"/>
                </a:solidFill>
                <a:latin typeface="Rockwell (Body)"/>
              </a:rPr>
              <a:t> YEAR ; 3</a:t>
            </a:r>
            <a:r>
              <a:rPr lang="en-US" sz="2000" b="1" i="1" baseline="30000" dirty="0">
                <a:solidFill>
                  <a:srgbClr val="002060"/>
                </a:solidFill>
                <a:latin typeface="Rockwell (Body)"/>
              </a:rPr>
              <a:t>RD</a:t>
            </a:r>
            <a:r>
              <a:rPr lang="en-US" sz="2000" b="1" i="1" dirty="0">
                <a:solidFill>
                  <a:srgbClr val="002060"/>
                </a:solidFill>
                <a:latin typeface="Rockwell (Body)"/>
              </a:rPr>
              <a:t> SEMESTER</a:t>
            </a:r>
          </a:p>
          <a:p>
            <a:pPr algn="ctr"/>
            <a:r>
              <a:rPr lang="en-US" sz="2000" b="1" i="1" dirty="0">
                <a:solidFill>
                  <a:srgbClr val="002060"/>
                </a:solidFill>
                <a:latin typeface="Rockwell (Body)"/>
              </a:rPr>
              <a:t>DATE:</a:t>
            </a:r>
          </a:p>
          <a:p>
            <a:pPr algn="ctr"/>
            <a:endParaRPr lang="en-US" sz="2000" b="1" i="1" dirty="0">
              <a:solidFill>
                <a:srgbClr val="002060"/>
              </a:solidFill>
              <a:latin typeface="Rockwell (Body)"/>
            </a:endParaRPr>
          </a:p>
          <a:p>
            <a:pPr algn="ctr"/>
            <a:endParaRPr lang="en-IN" sz="2000" b="1" i="1" dirty="0">
              <a:solidFill>
                <a:srgbClr val="002060"/>
              </a:solidFill>
              <a:latin typeface="Rockwell (Body)"/>
            </a:endParaRPr>
          </a:p>
        </p:txBody>
      </p:sp>
    </p:spTree>
    <p:extLst>
      <p:ext uri="{BB962C8B-B14F-4D97-AF65-F5344CB8AC3E}">
        <p14:creationId xmlns:p14="http://schemas.microsoft.com/office/powerpoint/2010/main" val="2114573438"/>
      </p:ext>
    </p:extLst>
  </p:cSld>
  <p:clrMapOvr>
    <a:masterClrMapping/>
  </p:clrMapOvr>
  <mc:AlternateContent xmlns:mc="http://schemas.openxmlformats.org/markup-compatibility/2006" xmlns:p14="http://schemas.microsoft.com/office/powerpoint/2010/main">
    <mc:Choice Requires="p14">
      <p:transition spd="slow" p14:dur="25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452A-5D32-33D8-0D15-8324374D1A9F}"/>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US" b="1" i="1" u="sng" dirty="0">
                <a:latin typeface="Comic Sans MS" panose="030F0702030302020204" pitchFamily="66" charset="0"/>
              </a:rPr>
              <a:t>ACKNOWLEDGMENT </a:t>
            </a:r>
            <a:endParaRPr lang="en-IN" b="1" i="1" u="sng" dirty="0">
              <a:latin typeface="Comic Sans MS" panose="030F0702030302020204" pitchFamily="66" charset="0"/>
            </a:endParaRPr>
          </a:p>
        </p:txBody>
      </p:sp>
      <p:sp>
        <p:nvSpPr>
          <p:cNvPr id="4" name="Title 1">
            <a:extLst>
              <a:ext uri="{FF2B5EF4-FFF2-40B4-BE49-F238E27FC236}">
                <a16:creationId xmlns:a16="http://schemas.microsoft.com/office/drawing/2014/main" id="{04A3C802-9B13-907D-060F-F9F94DCBD0ED}"/>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2500" dirty="0">
                <a:latin typeface="Comic Sans MS" panose="030F0702030302020204" pitchFamily="66" charset="0"/>
              </a:rPr>
              <a:t>I would like to express my heartfelt gratitude to my Operating Systems teacher, for their invaluable guidance, unwavering support, and encouragement throughout the duration of this project. Their expertise, insightful feedback, and continuous motivation played a crucial role in shaping the direction and outcome of this work. Without their assistance and advice, this project would not have been as successful I truly appreciate their time and effort in helping me achieve my objectives !</a:t>
            </a:r>
            <a:endParaRPr lang="en-IN" sz="2500" dirty="0">
              <a:latin typeface="Comic Sans MS" panose="030F0702030302020204" pitchFamily="66" charset="0"/>
            </a:endParaRPr>
          </a:p>
        </p:txBody>
      </p:sp>
    </p:spTree>
    <p:extLst>
      <p:ext uri="{BB962C8B-B14F-4D97-AF65-F5344CB8AC3E}">
        <p14:creationId xmlns:p14="http://schemas.microsoft.com/office/powerpoint/2010/main" val="38878069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B6E166-8B91-1832-E1E6-7EE91C346807}"/>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INTRODUCTION</a:t>
            </a:r>
          </a:p>
        </p:txBody>
      </p:sp>
      <p:sp>
        <p:nvSpPr>
          <p:cNvPr id="5" name="Title 1">
            <a:extLst>
              <a:ext uri="{FF2B5EF4-FFF2-40B4-BE49-F238E27FC236}">
                <a16:creationId xmlns:a16="http://schemas.microsoft.com/office/drawing/2014/main" id="{9C0E0C2B-B66E-B074-E96A-791687B22C68}"/>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Importance of Operating Systems:</a:t>
            </a:r>
          </a:p>
          <a:p>
            <a:pPr marL="342900" indent="-342900" algn="l">
              <a:buFont typeface="Wingdings" panose="05000000000000000000" pitchFamily="2" charset="2"/>
              <a:buChar char="Ø"/>
            </a:pPr>
            <a:r>
              <a:rPr lang="en-IN" sz="2500" dirty="0">
                <a:latin typeface="Comic Sans MS" panose="030F0702030302020204" pitchFamily="66" charset="0"/>
              </a:rPr>
              <a:t>Critical for managing resources </a:t>
            </a:r>
          </a:p>
          <a:p>
            <a:pPr algn="l"/>
            <a:r>
              <a:rPr lang="en-IN" sz="2500" dirty="0">
                <a:latin typeface="Comic Sans MS" panose="030F0702030302020204" pitchFamily="66" charset="0"/>
              </a:rPr>
              <a:t>in computers</a:t>
            </a:r>
          </a:p>
          <a:p>
            <a:pPr marL="342900" indent="-342900" algn="l">
              <a:buFont typeface="Wingdings" panose="05000000000000000000" pitchFamily="2" charset="2"/>
              <a:buChar char="Ø"/>
            </a:pPr>
            <a:r>
              <a:rPr lang="en-IN" sz="2500" dirty="0">
                <a:latin typeface="Comic Sans MS" panose="030F0702030302020204" pitchFamily="66" charset="0"/>
              </a:rPr>
              <a:t>Essential for high-performance </a:t>
            </a:r>
          </a:p>
          <a:p>
            <a:pPr algn="l"/>
            <a:r>
              <a:rPr lang="en-IN" sz="2500" dirty="0">
                <a:latin typeface="Comic Sans MS" panose="030F0702030302020204" pitchFamily="66" charset="0"/>
              </a:rPr>
              <a:t>computing (HPC).</a:t>
            </a:r>
          </a:p>
          <a:p>
            <a:pPr marL="342900" indent="-342900" algn="l">
              <a:buFont typeface="Wingdings" panose="05000000000000000000" pitchFamily="2" charset="2"/>
              <a:buChar char="Ø"/>
            </a:pPr>
            <a:endParaRPr lang="en-IN" sz="2500" dirty="0">
              <a:latin typeface="Comic Sans MS" panose="030F0702030302020204" pitchFamily="66" charset="0"/>
            </a:endParaRPr>
          </a:p>
          <a:p>
            <a:pPr marL="342900" indent="-342900" algn="l">
              <a:buFont typeface="Wingdings" panose="05000000000000000000" pitchFamily="2" charset="2"/>
              <a:buChar char="q"/>
            </a:pPr>
            <a:r>
              <a:rPr lang="en-IN" sz="2500" b="1" i="1" u="sng" dirty="0">
                <a:latin typeface="Comic Sans MS" panose="030F0702030302020204" pitchFamily="66" charset="0"/>
              </a:rPr>
              <a:t>Scope of the Case Study:</a:t>
            </a:r>
          </a:p>
          <a:p>
            <a:pPr marL="342900" indent="-342900" algn="l">
              <a:buFont typeface="Wingdings" panose="05000000000000000000" pitchFamily="2" charset="2"/>
              <a:buChar char="Ø"/>
            </a:pPr>
            <a:r>
              <a:rPr lang="en-IN" sz="2500" dirty="0">
                <a:latin typeface="Comic Sans MS" panose="030F0702030302020204" pitchFamily="66" charset="0"/>
              </a:rPr>
              <a:t>Explore challenges in scalability of </a:t>
            </a:r>
          </a:p>
          <a:p>
            <a:pPr algn="l"/>
            <a:r>
              <a:rPr lang="en-IN" sz="2500" dirty="0">
                <a:latin typeface="Comic Sans MS" panose="030F0702030302020204" pitchFamily="66" charset="0"/>
              </a:rPr>
              <a:t>supercomputer Operating System.</a:t>
            </a:r>
          </a:p>
          <a:p>
            <a:pPr marL="342900" indent="-342900" algn="l">
              <a:buFont typeface="Wingdings" panose="05000000000000000000" pitchFamily="2" charset="2"/>
              <a:buChar char="q"/>
            </a:pPr>
            <a:endParaRPr lang="en-IN" sz="25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q"/>
            </a:pPr>
            <a:endParaRPr lang="en-IN" sz="300" b="1" i="1" u="sng" dirty="0">
              <a:latin typeface="Comic Sans MS" panose="030F0702030302020204" pitchFamily="66" charset="0"/>
            </a:endParaRPr>
          </a:p>
        </p:txBody>
      </p:sp>
      <p:pic>
        <p:nvPicPr>
          <p:cNvPr id="7" name="Picture 6">
            <a:extLst>
              <a:ext uri="{FF2B5EF4-FFF2-40B4-BE49-F238E27FC236}">
                <a16:creationId xmlns:a16="http://schemas.microsoft.com/office/drawing/2014/main" id="{028B7716-391B-E44F-EACD-25014737F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578" y="1795019"/>
            <a:ext cx="3874416" cy="3865775"/>
          </a:xfrm>
          <a:prstGeom prst="rect">
            <a:avLst/>
          </a:prstGeom>
        </p:spPr>
      </p:pic>
    </p:spTree>
    <p:extLst>
      <p:ext uri="{BB962C8B-B14F-4D97-AF65-F5344CB8AC3E}">
        <p14:creationId xmlns:p14="http://schemas.microsoft.com/office/powerpoint/2010/main" val="104101442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FACC8C-961F-E5A5-585F-759E3FA82B55}"/>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PROBLEM STATEMENT</a:t>
            </a:r>
          </a:p>
        </p:txBody>
      </p:sp>
      <p:sp>
        <p:nvSpPr>
          <p:cNvPr id="7" name="Title 1">
            <a:extLst>
              <a:ext uri="{FF2B5EF4-FFF2-40B4-BE49-F238E27FC236}">
                <a16:creationId xmlns:a16="http://schemas.microsoft.com/office/drawing/2014/main" id="{C9797827-5583-7D4A-7C63-F8C62242916E}"/>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Description of the Problem:</a:t>
            </a:r>
          </a:p>
          <a:p>
            <a:pPr marL="342900" indent="-342900" algn="l">
              <a:buFont typeface="Wingdings" panose="05000000000000000000" pitchFamily="2" charset="2"/>
              <a:buChar char="Ø"/>
            </a:pPr>
            <a:r>
              <a:rPr lang="en-IN" sz="2500" dirty="0">
                <a:latin typeface="Comic Sans MS" panose="030F0702030302020204" pitchFamily="66" charset="0"/>
              </a:rPr>
              <a:t>Managing vast resources </a:t>
            </a:r>
          </a:p>
          <a:p>
            <a:pPr algn="l"/>
            <a:r>
              <a:rPr lang="en-IN" sz="2500" dirty="0">
                <a:latin typeface="Comic Sans MS" panose="030F0702030302020204" pitchFamily="66" charset="0"/>
              </a:rPr>
              <a:t>across thousands of nodes.</a:t>
            </a:r>
          </a:p>
          <a:p>
            <a:pPr algn="l"/>
            <a:endParaRPr lang="en-IN" sz="2500" dirty="0">
              <a:latin typeface="Comic Sans MS" panose="030F0702030302020204" pitchFamily="66" charset="0"/>
            </a:endParaRPr>
          </a:p>
          <a:p>
            <a:pPr marL="342900" indent="-342900" algn="l">
              <a:buFont typeface="Wingdings" panose="05000000000000000000" pitchFamily="2" charset="2"/>
              <a:buChar char="q"/>
            </a:pPr>
            <a:r>
              <a:rPr lang="en-IN" sz="2500" b="1" i="1" u="sng" dirty="0">
                <a:latin typeface="Comic Sans MS" panose="030F0702030302020204" pitchFamily="66" charset="0"/>
              </a:rPr>
              <a:t>Importance of the Problem:</a:t>
            </a:r>
          </a:p>
          <a:p>
            <a:pPr marL="342900" indent="-342900" algn="l">
              <a:buFont typeface="Wingdings" panose="05000000000000000000" pitchFamily="2" charset="2"/>
              <a:buChar char="Ø"/>
            </a:pPr>
            <a:r>
              <a:rPr lang="en-IN" sz="2500" dirty="0">
                <a:latin typeface="Comic Sans MS" panose="030F0702030302020204" pitchFamily="66" charset="0"/>
              </a:rPr>
              <a:t>Impacts efficiency in research </a:t>
            </a:r>
          </a:p>
          <a:p>
            <a:pPr algn="l"/>
            <a:r>
              <a:rPr lang="en-IN" sz="2500" dirty="0">
                <a:latin typeface="Comic Sans MS" panose="030F0702030302020204" pitchFamily="66" charset="0"/>
              </a:rPr>
              <a:t>and technological advancement.</a:t>
            </a:r>
          </a:p>
          <a:p>
            <a:pPr marL="342900" indent="-342900" algn="l">
              <a:buFont typeface="Wingdings" panose="05000000000000000000" pitchFamily="2" charset="2"/>
              <a:buChar char="q"/>
            </a:pPr>
            <a:endParaRPr lang="en-IN" sz="25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q"/>
            </a:pPr>
            <a:endParaRPr lang="en-IN" sz="300" b="1" i="1" u="sng" dirty="0">
              <a:latin typeface="Comic Sans MS" panose="030F0702030302020204" pitchFamily="66" charset="0"/>
            </a:endParaRPr>
          </a:p>
        </p:txBody>
      </p:sp>
      <p:pic>
        <p:nvPicPr>
          <p:cNvPr id="10" name="Picture 9">
            <a:extLst>
              <a:ext uri="{FF2B5EF4-FFF2-40B4-BE49-F238E27FC236}">
                <a16:creationId xmlns:a16="http://schemas.microsoft.com/office/drawing/2014/main" id="{FE335FF7-0A5C-720C-24DC-F77FDD294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336" y="1790699"/>
            <a:ext cx="3874416" cy="3874416"/>
          </a:xfrm>
          <a:prstGeom prst="rect">
            <a:avLst/>
          </a:prstGeom>
        </p:spPr>
      </p:pic>
    </p:spTree>
    <p:extLst>
      <p:ext uri="{BB962C8B-B14F-4D97-AF65-F5344CB8AC3E}">
        <p14:creationId xmlns:p14="http://schemas.microsoft.com/office/powerpoint/2010/main" val="250811902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9BBD36-0DDF-FE4B-1B5F-F51C59C07F39}"/>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METHODOLOGY</a:t>
            </a:r>
          </a:p>
        </p:txBody>
      </p:sp>
      <p:sp>
        <p:nvSpPr>
          <p:cNvPr id="5" name="Title 1">
            <a:extLst>
              <a:ext uri="{FF2B5EF4-FFF2-40B4-BE49-F238E27FC236}">
                <a16:creationId xmlns:a16="http://schemas.microsoft.com/office/drawing/2014/main" id="{ED7A842F-1F86-0A73-0394-258FE6951229}"/>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Approach Taken:</a:t>
            </a:r>
          </a:p>
          <a:p>
            <a:pPr marL="342900" indent="-342900" algn="l">
              <a:buFont typeface="Wingdings" panose="05000000000000000000" pitchFamily="2" charset="2"/>
              <a:buChar char="Ø"/>
            </a:pPr>
            <a:r>
              <a:rPr lang="en-IN" sz="2500" dirty="0">
                <a:latin typeface="Comic Sans MS" panose="030F0702030302020204" pitchFamily="66" charset="0"/>
              </a:rPr>
              <a:t>Review of literature and </a:t>
            </a:r>
          </a:p>
          <a:p>
            <a:pPr algn="l"/>
            <a:r>
              <a:rPr lang="en-IN" sz="2500" dirty="0">
                <a:latin typeface="Comic Sans MS" panose="030F0702030302020204" pitchFamily="66" charset="0"/>
              </a:rPr>
              <a:t>case studies.</a:t>
            </a:r>
          </a:p>
          <a:p>
            <a:pPr algn="l"/>
            <a:endParaRPr lang="en-IN" sz="2500" dirty="0">
              <a:latin typeface="Comic Sans MS" panose="030F0702030302020204" pitchFamily="66" charset="0"/>
            </a:endParaRPr>
          </a:p>
          <a:p>
            <a:pPr marL="342900" indent="-342900" algn="l">
              <a:buFont typeface="Wingdings" panose="05000000000000000000" pitchFamily="2" charset="2"/>
              <a:buChar char="q"/>
            </a:pPr>
            <a:r>
              <a:rPr lang="en-IN" sz="2500" b="1" i="1" u="sng" dirty="0">
                <a:latin typeface="Comic Sans MS" panose="030F0702030302020204" pitchFamily="66" charset="0"/>
              </a:rPr>
              <a:t>Tools and Techniques Used:</a:t>
            </a:r>
          </a:p>
          <a:p>
            <a:pPr marL="342900" indent="-342900" algn="l">
              <a:buFont typeface="Wingdings" panose="05000000000000000000" pitchFamily="2" charset="2"/>
              <a:buChar char="Ø"/>
            </a:pPr>
            <a:r>
              <a:rPr lang="en-IN" sz="2500" b="1" dirty="0">
                <a:latin typeface="Comic Sans MS" panose="030F0702030302020204" pitchFamily="66" charset="0"/>
              </a:rPr>
              <a:t>Message Passing Interface (MPI):</a:t>
            </a:r>
            <a:r>
              <a:rPr lang="en-IN" sz="2500" dirty="0">
                <a:latin typeface="Comic Sans MS" panose="030F0702030302020204" pitchFamily="66" charset="0"/>
              </a:rPr>
              <a:t> </a:t>
            </a:r>
          </a:p>
          <a:p>
            <a:pPr algn="l"/>
            <a:r>
              <a:rPr lang="en-IN" sz="2500" dirty="0">
                <a:latin typeface="Comic Sans MS" panose="030F0702030302020204" pitchFamily="66" charset="0"/>
              </a:rPr>
              <a:t>Communication between nodes.</a:t>
            </a:r>
          </a:p>
          <a:p>
            <a:pPr marL="342900" indent="-342900" algn="l">
              <a:buFont typeface="Wingdings" panose="05000000000000000000" pitchFamily="2" charset="2"/>
              <a:buChar char="Ø"/>
            </a:pPr>
            <a:r>
              <a:rPr lang="en-IN" sz="2500" b="1" dirty="0">
                <a:latin typeface="Comic Sans MS" panose="030F0702030302020204" pitchFamily="66" charset="0"/>
              </a:rPr>
              <a:t>Distributed File Systems:</a:t>
            </a:r>
            <a:r>
              <a:rPr lang="en-IN" sz="2500" dirty="0">
                <a:latin typeface="Comic Sans MS" panose="030F0702030302020204" pitchFamily="66" charset="0"/>
              </a:rPr>
              <a:t> </a:t>
            </a:r>
          </a:p>
          <a:p>
            <a:pPr algn="l"/>
            <a:r>
              <a:rPr lang="en-IN" sz="2500" dirty="0">
                <a:latin typeface="Comic Sans MS" panose="030F0702030302020204" pitchFamily="66" charset="0"/>
              </a:rPr>
              <a:t>Efficient data management</a:t>
            </a:r>
          </a:p>
          <a:p>
            <a:pPr marL="342900" indent="-342900" algn="l">
              <a:buFont typeface="Wingdings" panose="05000000000000000000" pitchFamily="2" charset="2"/>
              <a:buChar char="Ø"/>
            </a:pPr>
            <a:r>
              <a:rPr lang="en-IN" sz="2500" b="1" dirty="0">
                <a:latin typeface="Comic Sans MS" panose="030F0702030302020204" pitchFamily="66" charset="0"/>
              </a:rPr>
              <a:t>Resource Scheduling Algorithms:</a:t>
            </a:r>
            <a:r>
              <a:rPr lang="en-IN" sz="2500" dirty="0">
                <a:latin typeface="Comic Sans MS" panose="030F0702030302020204" pitchFamily="66" charset="0"/>
              </a:rPr>
              <a:t> </a:t>
            </a:r>
          </a:p>
          <a:p>
            <a:pPr algn="l"/>
            <a:r>
              <a:rPr lang="en-IN" sz="2500" dirty="0">
                <a:latin typeface="Comic Sans MS" panose="030F0702030302020204" pitchFamily="66" charset="0"/>
              </a:rPr>
              <a:t>Optimal resource allocation</a:t>
            </a:r>
            <a:endParaRPr lang="en-IN" sz="2500" b="1" dirty="0">
              <a:latin typeface="Comic Sans MS" panose="030F0702030302020204" pitchFamily="66" charset="0"/>
            </a:endParaRPr>
          </a:p>
          <a:p>
            <a:pPr marL="342900" indent="-342900" algn="l">
              <a:buFont typeface="Wingdings" panose="05000000000000000000" pitchFamily="2" charset="2"/>
              <a:buChar char="q"/>
            </a:pPr>
            <a:endParaRPr lang="en-IN" sz="25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q"/>
            </a:pPr>
            <a:endParaRPr lang="en-IN" sz="300" b="1" i="1" u="sng" dirty="0">
              <a:latin typeface="Comic Sans MS" panose="030F0702030302020204" pitchFamily="66" charset="0"/>
            </a:endParaRPr>
          </a:p>
        </p:txBody>
      </p:sp>
      <p:pic>
        <p:nvPicPr>
          <p:cNvPr id="11" name="Picture 10">
            <a:extLst>
              <a:ext uri="{FF2B5EF4-FFF2-40B4-BE49-F238E27FC236}">
                <a16:creationId xmlns:a16="http://schemas.microsoft.com/office/drawing/2014/main" id="{B9A66369-17FA-9601-89B9-0EC9B1067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576" y="1658619"/>
            <a:ext cx="3874416" cy="3874416"/>
          </a:xfrm>
          <a:prstGeom prst="rect">
            <a:avLst/>
          </a:prstGeom>
        </p:spPr>
      </p:pic>
    </p:spTree>
    <p:extLst>
      <p:ext uri="{BB962C8B-B14F-4D97-AF65-F5344CB8AC3E}">
        <p14:creationId xmlns:p14="http://schemas.microsoft.com/office/powerpoint/2010/main" val="2570913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47058C-60B5-43D4-1A44-F5CC8019A50D}"/>
              </a:ext>
            </a:extLst>
          </p:cNvPr>
          <p:cNvSpPr>
            <a:spLocks noGrp="1"/>
          </p:cNvSpPr>
          <p:nvPr>
            <p:ph type="title"/>
          </p:nvPr>
        </p:nvSpPr>
        <p:spPr>
          <a:xfrm>
            <a:off x="1635139" y="175220"/>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ANALYSIS</a:t>
            </a:r>
          </a:p>
        </p:txBody>
      </p:sp>
      <p:sp>
        <p:nvSpPr>
          <p:cNvPr id="5" name="Title 1">
            <a:extLst>
              <a:ext uri="{FF2B5EF4-FFF2-40B4-BE49-F238E27FC236}">
                <a16:creationId xmlns:a16="http://schemas.microsoft.com/office/drawing/2014/main" id="{75E591CB-BA66-E4D7-97CF-77F165763945}"/>
              </a:ext>
            </a:extLst>
          </p:cNvPr>
          <p:cNvSpPr txBox="1">
            <a:spLocks/>
          </p:cNvSpPr>
          <p:nvPr/>
        </p:nvSpPr>
        <p:spPr>
          <a:xfrm>
            <a:off x="1635139" y="1066801"/>
            <a:ext cx="10018713" cy="49072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Key Challenges Identified:</a:t>
            </a:r>
          </a:p>
          <a:p>
            <a:pPr marL="342900" indent="-342900" algn="l">
              <a:buFont typeface="Wingdings" panose="05000000000000000000" pitchFamily="2" charset="2"/>
              <a:buChar char="Ø"/>
            </a:pPr>
            <a:r>
              <a:rPr lang="en-IN" sz="2500" dirty="0">
                <a:latin typeface="Comic Sans MS" panose="030F0702030302020204" pitchFamily="66" charset="0"/>
              </a:rPr>
              <a:t>Concurrency management.</a:t>
            </a:r>
          </a:p>
          <a:p>
            <a:pPr marL="342900" indent="-342900" algn="l">
              <a:buFont typeface="Wingdings" panose="05000000000000000000" pitchFamily="2" charset="2"/>
              <a:buChar char="Ø"/>
            </a:pPr>
            <a:r>
              <a:rPr lang="en-IN" sz="2500" dirty="0">
                <a:latin typeface="Comic Sans MS" panose="030F0702030302020204" pitchFamily="66" charset="0"/>
              </a:rPr>
              <a:t>Inter-node communication.</a:t>
            </a:r>
          </a:p>
          <a:p>
            <a:pPr marL="342900" indent="-342900" algn="l">
              <a:buFont typeface="Wingdings" panose="05000000000000000000" pitchFamily="2" charset="2"/>
              <a:buChar char="Ø"/>
            </a:pPr>
            <a:r>
              <a:rPr lang="en-IN" sz="2500" dirty="0">
                <a:latin typeface="Comic Sans MS" panose="030F0702030302020204" pitchFamily="66" charset="0"/>
              </a:rPr>
              <a:t>Fault tolerance.</a:t>
            </a:r>
          </a:p>
          <a:p>
            <a:pPr marL="342900" indent="-342900" algn="l">
              <a:buFont typeface="Wingdings" panose="05000000000000000000" pitchFamily="2" charset="2"/>
              <a:buChar char="Ø"/>
            </a:pPr>
            <a:r>
              <a:rPr lang="en-IN" sz="2500" dirty="0">
                <a:latin typeface="Comic Sans MS" panose="030F0702030302020204" pitchFamily="66" charset="0"/>
              </a:rPr>
              <a:t>Resource scheduling.</a:t>
            </a:r>
          </a:p>
          <a:p>
            <a:pPr marL="342900" indent="-342900" algn="l">
              <a:buFont typeface="Wingdings" panose="05000000000000000000" pitchFamily="2" charset="2"/>
              <a:buChar char="q"/>
            </a:pPr>
            <a:r>
              <a:rPr lang="en-IN" sz="2500" b="1" i="1" u="sng" dirty="0">
                <a:latin typeface="Comic Sans MS" panose="030F0702030302020204" pitchFamily="66" charset="0"/>
              </a:rPr>
              <a:t>Solutions or Techniques Used:</a:t>
            </a:r>
          </a:p>
          <a:p>
            <a:pPr marL="342900" indent="-342900" algn="l">
              <a:buFont typeface="Wingdings" panose="05000000000000000000" pitchFamily="2" charset="2"/>
              <a:buChar char="Ø"/>
            </a:pPr>
            <a:r>
              <a:rPr lang="en-IN" sz="2500" dirty="0">
                <a:latin typeface="Comic Sans MS" panose="030F0702030302020204" pitchFamily="66" charset="0"/>
              </a:rPr>
              <a:t>Load balancing and dynamic </a:t>
            </a:r>
          </a:p>
          <a:p>
            <a:pPr algn="l"/>
            <a:r>
              <a:rPr lang="en-IN" sz="2500" dirty="0">
                <a:latin typeface="Comic Sans MS" panose="030F0702030302020204" pitchFamily="66" charset="0"/>
              </a:rPr>
              <a:t>scheduling.</a:t>
            </a:r>
          </a:p>
          <a:p>
            <a:pPr marL="342900" indent="-342900" algn="l">
              <a:buFont typeface="Wingdings" panose="05000000000000000000" pitchFamily="2" charset="2"/>
              <a:buChar char="Ø"/>
            </a:pPr>
            <a:r>
              <a:rPr lang="en-IN" sz="2500" dirty="0">
                <a:latin typeface="Comic Sans MS" panose="030F0702030302020204" pitchFamily="66" charset="0"/>
              </a:rPr>
              <a:t>Fault-tolerance algorithms.</a:t>
            </a:r>
          </a:p>
          <a:p>
            <a:pPr marL="342900" indent="-342900" algn="l">
              <a:buFont typeface="Wingdings" panose="05000000000000000000" pitchFamily="2" charset="2"/>
              <a:buChar char="Ø"/>
            </a:pPr>
            <a:r>
              <a:rPr lang="en-IN" sz="2500" dirty="0">
                <a:latin typeface="Comic Sans MS" panose="030F0702030302020204" pitchFamily="66" charset="0"/>
              </a:rPr>
              <a:t>Efficient inter-node communication </a:t>
            </a:r>
          </a:p>
          <a:p>
            <a:pPr algn="l"/>
            <a:r>
              <a:rPr lang="en-IN" sz="2500" dirty="0">
                <a:latin typeface="Comic Sans MS" panose="030F0702030302020204" pitchFamily="66" charset="0"/>
              </a:rPr>
              <a:t>with MPI.</a:t>
            </a:r>
          </a:p>
          <a:p>
            <a:pPr marL="342900" indent="-342900" algn="l">
              <a:buFont typeface="Wingdings" panose="05000000000000000000" pitchFamily="2" charset="2"/>
              <a:buChar char="q"/>
            </a:pPr>
            <a:endParaRPr lang="en-IN" sz="25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q"/>
            </a:pPr>
            <a:endParaRPr lang="en-IN" sz="300" b="1" i="1" u="sng" dirty="0">
              <a:latin typeface="Comic Sans MS" panose="030F0702030302020204" pitchFamily="66" charset="0"/>
            </a:endParaRPr>
          </a:p>
        </p:txBody>
      </p:sp>
      <p:pic>
        <p:nvPicPr>
          <p:cNvPr id="10" name="Picture 9">
            <a:extLst>
              <a:ext uri="{FF2B5EF4-FFF2-40B4-BE49-F238E27FC236}">
                <a16:creationId xmlns:a16="http://schemas.microsoft.com/office/drawing/2014/main" id="{2624A240-3908-A333-79DC-51F0A5D19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414" y="1323337"/>
            <a:ext cx="3874417" cy="3874417"/>
          </a:xfrm>
          <a:prstGeom prst="rect">
            <a:avLst/>
          </a:prstGeom>
        </p:spPr>
      </p:pic>
    </p:spTree>
    <p:extLst>
      <p:ext uri="{BB962C8B-B14F-4D97-AF65-F5344CB8AC3E}">
        <p14:creationId xmlns:p14="http://schemas.microsoft.com/office/powerpoint/2010/main" val="19359041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AE0D97-0EE7-6241-5D18-12F82FCF7B74}"/>
              </a:ext>
            </a:extLst>
          </p:cNvPr>
          <p:cNvSpPr>
            <a:spLocks noGrp="1"/>
          </p:cNvSpPr>
          <p:nvPr>
            <p:ph type="title"/>
          </p:nvPr>
        </p:nvSpPr>
        <p:spPr>
          <a:xfrm>
            <a:off x="1635139" y="175574"/>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IN" b="1" i="1" u="sng" dirty="0">
                <a:latin typeface="Comic Sans MS" panose="030F0702030302020204" pitchFamily="66" charset="0"/>
              </a:rPr>
              <a:t>DIAGRAM</a:t>
            </a:r>
          </a:p>
        </p:txBody>
      </p:sp>
      <p:sp>
        <p:nvSpPr>
          <p:cNvPr id="7" name="Title 1">
            <a:extLst>
              <a:ext uri="{FF2B5EF4-FFF2-40B4-BE49-F238E27FC236}">
                <a16:creationId xmlns:a16="http://schemas.microsoft.com/office/drawing/2014/main" id="{374104F2-C595-DC9A-F0F6-094F25F3EF6D}"/>
              </a:ext>
            </a:extLst>
          </p:cNvPr>
          <p:cNvSpPr txBox="1">
            <a:spLocks/>
          </p:cNvSpPr>
          <p:nvPr/>
        </p:nvSpPr>
        <p:spPr>
          <a:xfrm>
            <a:off x="1635139" y="1042054"/>
            <a:ext cx="10018713" cy="518317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Architecture Overview:</a:t>
            </a:r>
          </a:p>
          <a:p>
            <a:pPr marL="342900" indent="-342900" algn="l">
              <a:buFont typeface="Wingdings" panose="05000000000000000000" pitchFamily="2" charset="2"/>
              <a:buChar char="Ø"/>
            </a:pPr>
            <a:r>
              <a:rPr lang="en-IN" sz="2500" dirty="0">
                <a:latin typeface="Comic Sans MS" panose="030F0702030302020204" pitchFamily="66" charset="0"/>
              </a:rPr>
              <a:t>Architecture of a scalable OS for supercomputers</a:t>
            </a:r>
          </a:p>
          <a:p>
            <a:pPr marL="342900" indent="-342900" algn="l">
              <a:buFont typeface="Wingdings" panose="05000000000000000000" pitchFamily="2" charset="2"/>
              <a:buChar char="Ø"/>
            </a:pPr>
            <a:endParaRPr lang="en-IN" sz="2500" dirty="0">
              <a:latin typeface="Comic Sans MS" panose="030F0702030302020204" pitchFamily="66" charset="0"/>
            </a:endParaRPr>
          </a:p>
          <a:p>
            <a:pPr marL="342900" indent="-342900" algn="l">
              <a:buFont typeface="Wingdings" panose="05000000000000000000" pitchFamily="2" charset="2"/>
              <a:buChar char="Ø"/>
            </a:pPr>
            <a:endParaRPr lang="en-IN" sz="2500" dirty="0">
              <a:latin typeface="Comic Sans MS" panose="030F0702030302020204" pitchFamily="66" charset="0"/>
            </a:endParaRPr>
          </a:p>
          <a:p>
            <a:pPr marL="342900" indent="-342900" algn="l">
              <a:buFont typeface="Wingdings" panose="05000000000000000000" pitchFamily="2" charset="2"/>
              <a:buChar char="Ø"/>
            </a:pPr>
            <a:endParaRPr lang="en-IN" sz="2500" dirty="0">
              <a:latin typeface="Comic Sans MS" panose="030F0702030302020204" pitchFamily="66" charset="0"/>
            </a:endParaRPr>
          </a:p>
          <a:p>
            <a:pPr marL="342900" indent="-342900" algn="l">
              <a:buFont typeface="Wingdings" panose="05000000000000000000" pitchFamily="2" charset="2"/>
              <a:buChar char="Ø"/>
            </a:pPr>
            <a:endParaRPr lang="en-IN" sz="2500" dirty="0">
              <a:latin typeface="Comic Sans MS" panose="030F0702030302020204" pitchFamily="66" charset="0"/>
            </a:endParaRPr>
          </a:p>
          <a:p>
            <a:pPr algn="l"/>
            <a:endParaRPr lang="en-IN" sz="2500" dirty="0">
              <a:latin typeface="Comic Sans MS" panose="030F0702030302020204" pitchFamily="66" charset="0"/>
            </a:endParaRPr>
          </a:p>
          <a:p>
            <a:pPr marL="342900" indent="-342900" algn="l">
              <a:buFont typeface="Wingdings" panose="05000000000000000000" pitchFamily="2" charset="2"/>
              <a:buChar char="Ø"/>
            </a:pPr>
            <a:endParaRPr lang="en-IN" sz="2500" dirty="0">
              <a:latin typeface="Comic Sans MS" panose="030F0702030302020204" pitchFamily="66" charset="0"/>
            </a:endParaRPr>
          </a:p>
          <a:p>
            <a:pPr marL="342900" indent="-342900" algn="l">
              <a:buFont typeface="Wingdings" panose="05000000000000000000" pitchFamily="2" charset="2"/>
              <a:buChar char="Ø"/>
            </a:pPr>
            <a:endParaRPr lang="en-IN" sz="2500" dirty="0">
              <a:latin typeface="Comic Sans MS" panose="030F0702030302020204" pitchFamily="66" charset="0"/>
            </a:endParaRPr>
          </a:p>
          <a:p>
            <a:pPr algn="l"/>
            <a:endParaRPr lang="en-IN" sz="2500" dirty="0">
              <a:latin typeface="Comic Sans MS" panose="030F0702030302020204" pitchFamily="66" charset="0"/>
            </a:endParaRPr>
          </a:p>
          <a:p>
            <a:pPr marL="342900" indent="-342900" algn="l">
              <a:buFont typeface="Wingdings" panose="05000000000000000000" pitchFamily="2" charset="2"/>
              <a:buChar char="q"/>
            </a:pPr>
            <a:r>
              <a:rPr lang="en-IN" sz="2500" b="1" i="1" u="sng" dirty="0">
                <a:latin typeface="Comic Sans MS" panose="030F0702030302020204" pitchFamily="66" charset="0"/>
              </a:rPr>
              <a:t>Explanation:</a:t>
            </a:r>
          </a:p>
          <a:p>
            <a:pPr marL="342900" indent="-342900" algn="l">
              <a:buFont typeface="Wingdings" panose="05000000000000000000" pitchFamily="2" charset="2"/>
              <a:buChar char="Ø"/>
            </a:pPr>
            <a:r>
              <a:rPr lang="en-IN" sz="2500" dirty="0">
                <a:latin typeface="Comic Sans MS" panose="030F0702030302020204" pitchFamily="66" charset="0"/>
              </a:rPr>
              <a:t>Illustrate resource management and communication protocols.</a:t>
            </a:r>
          </a:p>
          <a:p>
            <a:pPr marL="342900" indent="-342900" algn="l">
              <a:buFont typeface="Wingdings" panose="05000000000000000000" pitchFamily="2" charset="2"/>
              <a:buChar char="q"/>
            </a:pPr>
            <a:endParaRPr lang="en-IN" sz="25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Ø"/>
            </a:pPr>
            <a:endParaRPr lang="en-IN" sz="300" b="1" i="1" u="sng" dirty="0">
              <a:latin typeface="Comic Sans MS" panose="030F0702030302020204" pitchFamily="66" charset="0"/>
            </a:endParaRPr>
          </a:p>
          <a:p>
            <a:pPr marL="800100" lvl="1" indent="-342900">
              <a:buFont typeface="Wingdings" panose="05000000000000000000" pitchFamily="2" charset="2"/>
              <a:buChar char="q"/>
            </a:pPr>
            <a:endParaRPr lang="en-IN" sz="300" b="1" i="1" u="sng" dirty="0">
              <a:latin typeface="Comic Sans MS" panose="030F0702030302020204" pitchFamily="66" charset="0"/>
            </a:endParaRPr>
          </a:p>
        </p:txBody>
      </p:sp>
      <p:sp>
        <p:nvSpPr>
          <p:cNvPr id="8" name="AutoShape 2" descr="A simple diagram representing the architecture of a scalable operating system for supercomputers. The diagram should include multiple interconnected nodes (representing individual computers or processors), a central control unit (for resource allocation and scheduling), and arrows showing communication pathways between nodes. It should also feature elements such as 'Fault Tolerance,' 'Resource Management,' 'Inter-Node Communication,' and 'Load Balancing' near the appropriate sections of the diagram. The design should be clean, minimalistic, and easy to interpret, focusing on the flow and structure of the system.">
            <a:extLst>
              <a:ext uri="{FF2B5EF4-FFF2-40B4-BE49-F238E27FC236}">
                <a16:creationId xmlns:a16="http://schemas.microsoft.com/office/drawing/2014/main" id="{3DA91ACB-0425-A8A1-3F2D-7A5B27BE6E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7580FB9-6902-E123-E142-9F438281F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61" y="1807393"/>
            <a:ext cx="3280529" cy="2938414"/>
          </a:xfrm>
          <a:prstGeom prst="rect">
            <a:avLst/>
          </a:prstGeom>
        </p:spPr>
      </p:pic>
    </p:spTree>
    <p:extLst>
      <p:ext uri="{BB962C8B-B14F-4D97-AF65-F5344CB8AC3E}">
        <p14:creationId xmlns:p14="http://schemas.microsoft.com/office/powerpoint/2010/main" val="323377891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04D4CE-FAE4-EE3D-D821-943F32D216A6}"/>
              </a:ext>
            </a:extLst>
          </p:cNvPr>
          <p:cNvSpPr>
            <a:spLocks noGrp="1"/>
          </p:cNvSpPr>
          <p:nvPr>
            <p:ph type="title"/>
          </p:nvPr>
        </p:nvSpPr>
        <p:spPr>
          <a:xfrm>
            <a:off x="1635140" y="261595"/>
            <a:ext cx="10018713" cy="805206"/>
          </a:xfrm>
        </p:spPr>
        <p:style>
          <a:lnRef idx="2">
            <a:schemeClr val="accent6">
              <a:shade val="15000"/>
            </a:schemeClr>
          </a:lnRef>
          <a:fillRef idx="1">
            <a:schemeClr val="accent6"/>
          </a:fillRef>
          <a:effectRef idx="0">
            <a:schemeClr val="accent6"/>
          </a:effectRef>
          <a:fontRef idx="minor">
            <a:schemeClr val="lt1"/>
          </a:fontRef>
        </p:style>
        <p:txBody>
          <a:bodyPr/>
          <a:lstStyle/>
          <a:p>
            <a:r>
              <a:rPr lang="en-US" b="1" i="1" u="sng" dirty="0">
                <a:latin typeface="Comic Sans MS" panose="030F0702030302020204" pitchFamily="66" charset="0"/>
              </a:rPr>
              <a:t>CONCLUSION</a:t>
            </a:r>
            <a:endParaRPr lang="en-IN" b="1" i="1" u="sng" dirty="0">
              <a:latin typeface="Comic Sans MS" panose="030F0702030302020204" pitchFamily="66" charset="0"/>
            </a:endParaRPr>
          </a:p>
        </p:txBody>
      </p:sp>
      <p:sp>
        <p:nvSpPr>
          <p:cNvPr id="5" name="Title 1">
            <a:extLst>
              <a:ext uri="{FF2B5EF4-FFF2-40B4-BE49-F238E27FC236}">
                <a16:creationId xmlns:a16="http://schemas.microsoft.com/office/drawing/2014/main" id="{ACA3EF39-47CA-22AA-1F23-09E7DBF148B3}"/>
              </a:ext>
            </a:extLst>
          </p:cNvPr>
          <p:cNvSpPr txBox="1">
            <a:spLocks/>
          </p:cNvSpPr>
          <p:nvPr/>
        </p:nvSpPr>
        <p:spPr>
          <a:xfrm>
            <a:off x="1635139" y="1413235"/>
            <a:ext cx="10018713" cy="462934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342900" indent="-342900" algn="l">
              <a:buFont typeface="Wingdings" panose="05000000000000000000" pitchFamily="2" charset="2"/>
              <a:buChar char="q"/>
            </a:pPr>
            <a:r>
              <a:rPr lang="en-IN" sz="2500" b="1" i="1" u="sng" dirty="0">
                <a:latin typeface="Comic Sans MS" panose="030F0702030302020204" pitchFamily="66" charset="0"/>
              </a:rPr>
              <a:t>Summary of Key Findings:</a:t>
            </a:r>
          </a:p>
          <a:p>
            <a:pPr marL="342900" indent="-342900" algn="l">
              <a:buFont typeface="Wingdings" panose="05000000000000000000" pitchFamily="2" charset="2"/>
              <a:buChar char="Ø"/>
            </a:pPr>
            <a:r>
              <a:rPr lang="en-IN" sz="2500" dirty="0">
                <a:latin typeface="Comic Sans MS" panose="030F0702030302020204" pitchFamily="66" charset="0"/>
              </a:rPr>
              <a:t>Major challenges in OS </a:t>
            </a:r>
          </a:p>
          <a:p>
            <a:pPr algn="l"/>
            <a:r>
              <a:rPr lang="en-IN" sz="2500" dirty="0">
                <a:latin typeface="Comic Sans MS" panose="030F0702030302020204" pitchFamily="66" charset="0"/>
              </a:rPr>
              <a:t>scalability for supercomputers</a:t>
            </a:r>
          </a:p>
          <a:p>
            <a:pPr algn="l"/>
            <a:endParaRPr lang="en-IN" sz="2500" dirty="0">
              <a:latin typeface="Comic Sans MS" panose="030F0702030302020204" pitchFamily="66" charset="0"/>
            </a:endParaRPr>
          </a:p>
          <a:p>
            <a:pPr marL="342900" indent="-342900" algn="l">
              <a:buFont typeface="Wingdings" panose="05000000000000000000" pitchFamily="2" charset="2"/>
              <a:buChar char="q"/>
            </a:pPr>
            <a:r>
              <a:rPr lang="en-IN" sz="2500" b="1" i="1" u="sng" dirty="0">
                <a:latin typeface="Comic Sans MS" panose="030F0702030302020204" pitchFamily="66" charset="0"/>
              </a:rPr>
              <a:t>Implications for Future Research:</a:t>
            </a:r>
          </a:p>
          <a:p>
            <a:pPr marL="342900" indent="-342900" algn="l">
              <a:buFont typeface="Wingdings" panose="05000000000000000000" pitchFamily="2" charset="2"/>
              <a:buChar char="Ø"/>
            </a:pPr>
            <a:r>
              <a:rPr lang="en-IN" sz="2500" dirty="0">
                <a:latin typeface="Comic Sans MS" panose="030F0702030302020204" pitchFamily="66" charset="0"/>
              </a:rPr>
              <a:t>Need for improved scalability </a:t>
            </a:r>
          </a:p>
          <a:p>
            <a:pPr algn="l"/>
            <a:r>
              <a:rPr lang="en-IN" sz="2500" dirty="0">
                <a:latin typeface="Comic Sans MS" panose="030F0702030302020204" pitchFamily="66" charset="0"/>
              </a:rPr>
              <a:t>and fault tolerance.</a:t>
            </a:r>
          </a:p>
          <a:p>
            <a:pPr marL="342900" indent="-342900" algn="l">
              <a:buFont typeface="Wingdings" panose="05000000000000000000" pitchFamily="2" charset="2"/>
              <a:buChar char="Ø"/>
            </a:pPr>
            <a:r>
              <a:rPr lang="en-IN" sz="2500" dirty="0">
                <a:latin typeface="Comic Sans MS" panose="030F0702030302020204" pitchFamily="66" charset="0"/>
              </a:rPr>
              <a:t>Focus on optimizing communication </a:t>
            </a:r>
          </a:p>
          <a:p>
            <a:pPr algn="l"/>
            <a:r>
              <a:rPr lang="en-IN" sz="2500" dirty="0">
                <a:latin typeface="Comic Sans MS" panose="030F0702030302020204" pitchFamily="66" charset="0"/>
              </a:rPr>
              <a:t>and resource allocation.</a:t>
            </a:r>
          </a:p>
        </p:txBody>
      </p:sp>
      <p:pic>
        <p:nvPicPr>
          <p:cNvPr id="12" name="Picture 11">
            <a:extLst>
              <a:ext uri="{FF2B5EF4-FFF2-40B4-BE49-F238E27FC236}">
                <a16:creationId xmlns:a16="http://schemas.microsoft.com/office/drawing/2014/main" id="{8AA30EAE-6EC8-80C5-2176-F24CE0EBD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094" y="1709417"/>
            <a:ext cx="3874416" cy="3874416"/>
          </a:xfrm>
          <a:prstGeom prst="rect">
            <a:avLst/>
          </a:prstGeom>
        </p:spPr>
      </p:pic>
    </p:spTree>
    <p:extLst>
      <p:ext uri="{BB962C8B-B14F-4D97-AF65-F5344CB8AC3E}">
        <p14:creationId xmlns:p14="http://schemas.microsoft.com/office/powerpoint/2010/main" val="144215122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81</TotalTime>
  <Words>374</Words>
  <Application>Microsoft Office PowerPoint</Application>
  <PresentationFormat>Widescreen</PresentationFormat>
  <Paragraphs>96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Comic Sans MS</vt:lpstr>
      <vt:lpstr>Corbel</vt:lpstr>
      <vt:lpstr>Rockwell (Body)</vt:lpstr>
      <vt:lpstr>Wingdings</vt:lpstr>
      <vt:lpstr>Parallax</vt:lpstr>
      <vt:lpstr>PowerPoint Presentation</vt:lpstr>
      <vt:lpstr>PROJECT-TITLE: CHALLENGES IN BULDING  SCALABLE OPERATING SYSTEMS  FOR SUPERCOMPUTERS </vt:lpstr>
      <vt:lpstr>ACKNOWLEDGMENT </vt:lpstr>
      <vt:lpstr>INTRODUCTION</vt:lpstr>
      <vt:lpstr>PROBLEM STATEMENT</vt:lpstr>
      <vt:lpstr>METHODOLOGY</vt:lpstr>
      <vt:lpstr>ANALYSIS</vt:lpstr>
      <vt:lpstr>DIAGRAM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Pramodh Narain</dc:creator>
  <cp:lastModifiedBy>Pramodh Narain</cp:lastModifiedBy>
  <cp:revision>7</cp:revision>
  <dcterms:created xsi:type="dcterms:W3CDTF">2024-10-14T12:25:28Z</dcterms:created>
  <dcterms:modified xsi:type="dcterms:W3CDTF">2024-10-14T14:01:27Z</dcterms:modified>
</cp:coreProperties>
</file>